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926" r:id="rId3"/>
    <p:sldId id="929" r:id="rId4"/>
    <p:sldId id="421" r:id="rId5"/>
    <p:sldId id="422" r:id="rId6"/>
    <p:sldId id="423" r:id="rId7"/>
    <p:sldId id="424" r:id="rId8"/>
    <p:sldId id="425" r:id="rId9"/>
    <p:sldId id="930" r:id="rId10"/>
    <p:sldId id="426" r:id="rId11"/>
    <p:sldId id="427" r:id="rId12"/>
    <p:sldId id="931" r:id="rId13"/>
    <p:sldId id="428" r:id="rId14"/>
    <p:sldId id="429" r:id="rId15"/>
    <p:sldId id="430" r:id="rId16"/>
    <p:sldId id="933" r:id="rId17"/>
    <p:sldId id="940" r:id="rId18"/>
    <p:sldId id="432" r:id="rId19"/>
    <p:sldId id="433" r:id="rId20"/>
    <p:sldId id="939" r:id="rId21"/>
    <p:sldId id="938" r:id="rId22"/>
    <p:sldId id="934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3" r:id="rId40"/>
    <p:sldId id="452" r:id="rId41"/>
    <p:sldId id="936" r:id="rId42"/>
    <p:sldId id="313" r:id="rId43"/>
    <p:sldId id="434" r:id="rId44"/>
    <p:sldId id="435" r:id="rId45"/>
    <p:sldId id="464" r:id="rId46"/>
    <p:sldId id="925" r:id="rId47"/>
  </p:sldIdLst>
  <p:sldSz cx="9144000" cy="6858000" type="screen4x3"/>
  <p:notesSz cx="6797675" cy="9928225"/>
  <p:custDataLst>
    <p:tags r:id="rId5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wei Wei" initials="ZW" lastIdx="25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B5B9BB"/>
    <a:srgbClr val="A5B4CB"/>
    <a:srgbClr val="95BBDB"/>
    <a:srgbClr val="99CCFF"/>
    <a:srgbClr val="941100"/>
    <a:srgbClr val="FF99CC"/>
    <a:srgbClr val="FF6600"/>
    <a:srgbClr val="E2E3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8" autoAdjust="0"/>
    <p:restoredTop sz="77018" autoAdjust="0"/>
  </p:normalViewPr>
  <p:slideViewPr>
    <p:cSldViewPr showGuides="1">
      <p:cViewPr varScale="1">
        <p:scale>
          <a:sx n="90" d="100"/>
          <a:sy n="90" d="100"/>
        </p:scale>
        <p:origin x="158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04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FBCCD8B8-93F4-4C70-A383-43DCA0CB6DC4}" type="datetimeFigureOut">
              <a:rPr lang="zh-CN" altLang="en-US"/>
              <a:t>2024/11/8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EFD9F2D-5939-4EC6-AE7A-6788CECCF7D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D94B953B-845D-4DE8-A66D-661AF37D9AFC}" type="datetimeFigureOut">
              <a:rPr lang="zh-CN" altLang="en-US"/>
              <a:t>2024/11/8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DE6574-9F1F-4C27-A420-92E929B1085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用下面的</a:t>
            </a:r>
            <a:r>
              <a:rPr lang="en-US" altLang="zh-CN" dirty="0"/>
              <a:t>QR</a:t>
            </a:r>
            <a:r>
              <a:rPr lang="zh-CN" altLang="en-US" dirty="0"/>
              <a:t>方法，不用求逆，</a:t>
            </a:r>
            <a:r>
              <a:rPr lang="zh-CN" altLang="en-US"/>
              <a:t>而且条件数（最后才会讲）也</a:t>
            </a:r>
            <a:r>
              <a:rPr lang="zh-CN" altLang="en-US" dirty="0"/>
              <a:t>低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890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252C6-74CB-06DA-8A86-CE77E6D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0B0F79-2CCA-DB45-CE2B-1DE1794EE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455813-0227-F54C-BAB8-2BE622C22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用特征方程可以证明</a:t>
            </a:r>
            <a:r>
              <a:rPr lang="en-US" altLang="zh-CN" dirty="0"/>
              <a:t>A</a:t>
            </a:r>
            <a:r>
              <a:rPr lang="zh-CN" altLang="en-US" dirty="0"/>
              <a:t>‘特征值不变。</a:t>
            </a:r>
            <a:endParaRPr lang="en-US" altLang="zh-CN" dirty="0"/>
          </a:p>
          <a:p>
            <a:r>
              <a:rPr lang="zh-CN" altLang="en-US" dirty="0"/>
              <a:t>思想上可以证明</a:t>
            </a:r>
            <a:r>
              <a:rPr lang="en-US" altLang="zh-CN" dirty="0"/>
              <a:t>A’</a:t>
            </a:r>
            <a:r>
              <a:rPr lang="zh-CN" altLang="en-US" dirty="0"/>
              <a:t>变成上三角的趋势。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E4E220-53AF-5D84-8C4E-850EA2106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32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就是要把重要的信息拿出来，单独组成中间的矩阵，两边是一些有特点的矩阵。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奇异值和什么有关？对比特征值的映射变换，这里不要求变换后保持方向。所以奇异值比特征值范围大。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注意，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Ax</a:t>
            </a:r>
            <a:r>
              <a:rPr lang="zh-CN" altLang="en-US" dirty="0"/>
              <a:t>方向可以不一致。</a:t>
            </a:r>
          </a:p>
          <a:p>
            <a:r>
              <a:rPr lang="zh-CN" altLang="en-US" dirty="0"/>
              <a:t>在左侧球体找</a:t>
            </a:r>
            <a:r>
              <a:rPr lang="en-US" altLang="zh-CN" dirty="0"/>
              <a:t>3</a:t>
            </a:r>
            <a:r>
              <a:rPr lang="zh-CN" altLang="en-US" dirty="0"/>
              <a:t>个正交向量，映射后，对应椭圆两个正交向量和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。本质上就是奇异值分解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这里并没有解释，为什么取了单位特征向量就会让二次型最大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\lambda </a:t>
            </a:r>
            <a:r>
              <a:rPr lang="zh-CN" altLang="en-US" dirty="0"/>
              <a:t>这里指</a:t>
            </a:r>
            <a:r>
              <a:rPr lang="en-US" altLang="zh-CN" dirty="0"/>
              <a:t>A^TA</a:t>
            </a:r>
            <a:r>
              <a:rPr lang="zh-CN" altLang="en-US" dirty="0"/>
              <a:t>的特征值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是对称的，可以正交对角化，所以可以找到正交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的特征向量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非零特征值可以重复，同一特征空间的特征向量要求正交。</a:t>
                </a:r>
                <a:r>
                  <a:rPr lang="en-US" altLang="zh-CN" dirty="0" err="1"/>
                  <a:t>V_i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维，</a:t>
                </a:r>
                <a:r>
                  <a:rPr lang="en-US" altLang="zh-CN" dirty="0" err="1"/>
                  <a:t>u_i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维。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长度是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0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，</a:t>
                </a: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一组正交的特征向量乘以矩阵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A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，得到了另外一组正交向量。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这组正交基就用来构造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SVD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分解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非零特征值可以重复，同一特征空间的特征向量要求正交。</a:t>
                </a:r>
                <a:r>
                  <a:rPr lang="en-US" altLang="zh-CN" dirty="0" err="1"/>
                  <a:t>V_i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维，</a:t>
                </a:r>
                <a:r>
                  <a:rPr lang="en-US" altLang="zh-CN" dirty="0" err="1"/>
                  <a:t>u_i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维。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>
                    <a:latin typeface="Cambria Math" panose="020405030504060302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>
                    <a:latin typeface="Cambria Math" panose="02040503050406030204" pitchFamily="18" charset="0"/>
                  </a:rPr>
                  <a:t>的平方根</a:t>
                </a:r>
                <a:endParaRPr lang="zh-CN" altLang="en-US" sz="2800" dirty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对角化的好处，计算乘法和求逆很方便。对称矩阵对角化时有性质，</a:t>
            </a:r>
            <a:endParaRPr lang="en-US" altLang="zh-CN" dirty="0"/>
          </a:p>
          <a:p>
            <a:r>
              <a:rPr lang="zh-CN" altLang="en-US" dirty="0"/>
              <a:t>对称矩阵的对角化：谱定理，谱分解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/>
              <a:t>扩充增加的正交基，都是</a:t>
            </a:r>
            <a:r>
              <a:rPr lang="en-US" altLang="zh-CN" dirty="0"/>
              <a:t>0</a:t>
            </a:r>
            <a:r>
              <a:rPr lang="zh-CN" altLang="en-US" dirty="0"/>
              <a:t>特征值对应的特征向量。</a:t>
            </a:r>
            <a:r>
              <a:rPr lang="en-US" altLang="zh-CN" dirty="0"/>
              <a:t>AP</a:t>
            </a:r>
            <a:r>
              <a:rPr lang="zh-CN" altLang="en-US" dirty="0"/>
              <a:t>是</a:t>
            </a:r>
            <a:r>
              <a:rPr lang="en-US" altLang="zh-CN" dirty="0"/>
              <a:t>m*n</a:t>
            </a:r>
            <a:r>
              <a:rPr lang="zh-CN" altLang="en-US" dirty="0"/>
              <a:t>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前一页用了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为什么关心秩：线性方程组解的个数，系统的可控制性有关，和通讯复杂度也有关系。</a:t>
                </a:r>
                <a:endParaRPr lang="en-US" altLang="zh-CN" dirty="0"/>
              </a:p>
              <a:p>
                <a:r>
                  <a:rPr lang="zh-CN" altLang="en-US" dirty="0"/>
                  <a:t>定理证明其实用到了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为什么关心秩：线性方程组解的个数，系统的可控制性有关，和通讯复杂度也有关系。</a:t>
                </a:r>
                <a:endParaRPr lang="en-US" altLang="zh-CN" dirty="0"/>
              </a:p>
              <a:p>
                <a:r>
                  <a:rPr lang="zh-CN" altLang="en-US" dirty="0"/>
                  <a:t>定理证明其实用到了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𝑟𝑎𝑛𝑘(𝐴)=𝑟𝑎𝑛𝑘(𝐴^𝑇 𝐴)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zh-CN" altLang="en-US"/>
              <a:t>的列不是线性独立，那么</a:t>
            </a:r>
            <a:r>
              <a:rPr lang="en-US" altLang="zh-CN"/>
              <a:t>hat{x}</a:t>
            </a:r>
            <a:r>
              <a:rPr lang="zh-CN" altLang="en-US"/>
              <a:t>有很多解，就是和前面讲计算投影的方法一样。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20</a:t>
                </a:r>
                <a:r>
                  <a:rPr lang="zh-CN" altLang="en-US" dirty="0"/>
                  <a:t>年诺贝尔物理学奖，几何部分讲过，如果</a:t>
                </a:r>
                <a:r>
                  <a:rPr lang="en-US" altLang="zh-CN" dirty="0"/>
                  <a:t>A^TA</a:t>
                </a:r>
                <a:r>
                  <a:rPr lang="zh-CN" altLang="en-US" dirty="0"/>
                  <a:t>是可逆的（其中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可以不是方阵），那么在这种特殊情况下，</a:t>
                </a:r>
                <a:endParaRPr lang="en-US" altLang="zh-CN" dirty="0"/>
              </a:p>
              <a:p>
                <a:r>
                  <a:rPr lang="en-US" altLang="zh-CN" dirty="0"/>
                  <a:t>A+</a:t>
                </a:r>
                <a:r>
                  <a:rPr lang="zh-CN" altLang="en-US" dirty="0"/>
                  <a:t>其实可以用另外一个式子表达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Qr</a:t>
            </a:r>
            <a:r>
              <a:rPr lang="zh-CN" altLang="en-US" dirty="0"/>
              <a:t>是</a:t>
            </a:r>
            <a:r>
              <a:rPr lang="en-US" altLang="zh-CN" dirty="0"/>
              <a:t>m*r</a:t>
            </a:r>
            <a:r>
              <a:rPr lang="zh-CN" altLang="en-US" dirty="0"/>
              <a:t>的矩阵，</a:t>
            </a:r>
            <a:r>
              <a:rPr lang="en-US" altLang="zh-CN" dirty="0"/>
              <a:t>Qr</a:t>
            </a:r>
            <a:r>
              <a:rPr lang="zh-CN" altLang="en-US" dirty="0"/>
              <a:t>有</a:t>
            </a:r>
            <a:r>
              <a:rPr lang="en-US" altLang="zh-CN" dirty="0"/>
              <a:t>r</a:t>
            </a:r>
            <a:r>
              <a:rPr lang="zh-CN" altLang="en-US" dirty="0"/>
              <a:t>个</a:t>
            </a:r>
            <a:r>
              <a:rPr lang="en-US" altLang="zh-CN" dirty="0"/>
              <a:t>m</a:t>
            </a:r>
            <a:r>
              <a:rPr lang="zh-CN" altLang="en-US" dirty="0"/>
              <a:t>维列向量，是</a:t>
            </a:r>
            <a:r>
              <a:rPr lang="en-US" altLang="zh-CN" dirty="0"/>
              <a:t>A</a:t>
            </a:r>
            <a:r>
              <a:rPr lang="zh-CN" altLang="en-US" dirty="0"/>
              <a:t>列空间里的标准正交基的有效部分。</a:t>
            </a:r>
            <a:r>
              <a:rPr lang="en-US" altLang="zh-CN" dirty="0" err="1"/>
              <a:t>Qr^Tb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在进行投影。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这个伪逆，和前面的</a:t>
                </a:r>
                <a:r>
                  <a:rPr lang="en-US" altLang="zh-CN" dirty="0">
                    <a:effectLst/>
                    <a:latin typeface="Arial" panose="020B0604020202020204" pitchFamily="34" charset="0"/>
                  </a:rPr>
                  <a:t>Moore-Penrose</a:t>
                </a:r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伪逆一致</a:t>
                </a:r>
                <a:endParaRPr lang="en-US" altLang="zh-CN" dirty="0">
                  <a:effectLst/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1200" b="1" i="1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一个半正定的对称阵，特征值非负</a:t>
                </a:r>
                <a:endParaRPr lang="en-US" altLang="zh-CN" dirty="0">
                  <a:effectLst/>
                  <a:latin typeface="Arial" panose="020B0604020202020204" pitchFamily="34" charset="0"/>
                </a:endParaRPr>
              </a:p>
              <a:p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对应岭回归</a:t>
                </a:r>
                <a:endParaRPr lang="en-US" altLang="zh-CN">
                  <a:effectLst/>
                  <a:latin typeface="Arial" panose="020B0604020202020204" pitchFamily="34" charset="0"/>
                </a:endParaRPr>
              </a:p>
              <a:p>
                <a:endParaRPr lang="zh-CN" altLang="en-US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这个伪逆，和前面的</a:t>
                </a:r>
                <a:r>
                  <a:rPr lang="en-US" altLang="zh-CN" dirty="0">
                    <a:effectLst/>
                    <a:latin typeface="Arial" panose="020B0604020202020204" pitchFamily="34" charset="0"/>
                  </a:rPr>
                  <a:t>Moore-Penrose</a:t>
                </a:r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伪逆一致</a:t>
                </a:r>
                <a:endParaRPr lang="en-US" altLang="zh-CN" dirty="0">
                  <a:effectLst/>
                  <a:latin typeface="Arial" panose="020B0604020202020204" pitchFamily="34" charset="0"/>
                </a:endParaRPr>
              </a:p>
              <a:p>
                <a:pPr/>
                <a:r>
                  <a:rPr lang="en-US" altLang="zh-CN" sz="1200" b="1" i="0">
                    <a:latin typeface="Cambria Math" panose="02040503050406030204" pitchFamily="18" charset="0"/>
                  </a:rPr>
                  <a:t>𝑩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^𝑇</a:t>
                </a:r>
                <a:r>
                  <a:rPr lang="en-US" altLang="zh-CN" sz="1200" b="1" i="0">
                    <a:latin typeface="Cambria Math" panose="02040503050406030204" pitchFamily="18" charset="0"/>
                  </a:rPr>
                  <a:t> 𝑩</a:t>
                </a:r>
                <a:r>
                  <a:rPr lang="zh-CN" altLang="en-US" sz="1200" b="1" i="0">
                    <a:latin typeface="Cambria Math" panose="02040503050406030204" pitchFamily="18" charset="0"/>
                  </a:rPr>
                  <a:t>是</a:t>
                </a:r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一个半正定的对称阵，特征值非负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书上没有给对称矩阵可对角化的证明。一种方法是用归纳法，找到一个特征向量，扩充成一组单位正交基，和</a:t>
            </a:r>
            <a:r>
              <a:rPr lang="en-US" altLang="zh-CN" dirty="0"/>
              <a:t>A</a:t>
            </a:r>
            <a:r>
              <a:rPr lang="zh-CN" altLang="en-US" dirty="0"/>
              <a:t>相乘后，变为对角块矩阵，右下角是</a:t>
            </a:r>
            <a:r>
              <a:rPr lang="en-US" altLang="zh-CN" dirty="0"/>
              <a:t>n-1*n-1</a:t>
            </a:r>
            <a:r>
              <a:rPr lang="zh-CN" altLang="en-US" dirty="0"/>
              <a:t>对称矩阵。</a:t>
            </a:r>
            <a:endParaRPr lang="en-US" altLang="zh-CN" dirty="0"/>
          </a:p>
          <a:p>
            <a:r>
              <a:rPr lang="en-US" altLang="zh-CN" dirty="0"/>
              <a:t>https://www.zhihu.com/question/38801697</a:t>
            </a:r>
          </a:p>
          <a:p>
            <a:endParaRPr lang="en-US" altLang="zh-CN" dirty="0"/>
          </a:p>
          <a:p>
            <a:r>
              <a:rPr lang="zh-CN" altLang="en-US" dirty="0"/>
              <a:t>从对称矩阵，证明存在</a:t>
            </a:r>
            <a:r>
              <a:rPr lang="en-US" altLang="zh-CN" dirty="0"/>
              <a:t>n</a:t>
            </a:r>
            <a:r>
              <a:rPr lang="zh-CN" altLang="en-US" dirty="0"/>
              <a:t>个线性无关特征向量，不太方便证明。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正交矩阵，已经包含了单位长度的性质！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书上没有给对称矩阵可对角化的证明。另外一种方法是直接构造的方法，求出特征空间，特征值。然后对于同一个特征值，它所对应的特征空间里，构造出标准正交基，作为</a:t>
            </a:r>
            <a:r>
              <a:rPr lang="en-US" altLang="zh-CN" dirty="0"/>
              <a:t>P</a:t>
            </a:r>
            <a:r>
              <a:rPr lang="zh-CN" altLang="en-US" dirty="0"/>
              <a:t>的列。就</a:t>
            </a:r>
            <a:r>
              <a:rPr lang="en-US" altLang="zh-CN" dirty="0"/>
              <a:t>ok</a:t>
            </a:r>
            <a:r>
              <a:rPr lang="zh-CN" altLang="en-US" dirty="0"/>
              <a:t>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其实可以针对</a:t>
            </a:r>
            <a:r>
              <a:rPr lang="en-US" altLang="zh-CN" dirty="0"/>
              <a:t>A</a:t>
            </a:r>
            <a:r>
              <a:rPr lang="zh-CN" altLang="en-US" dirty="0"/>
              <a:t>对复数的情况，即</a:t>
            </a:r>
            <a:r>
              <a:rPr lang="en-US" altLang="zh-CN" dirty="0"/>
              <a:t>A</a:t>
            </a:r>
            <a:r>
              <a:rPr lang="zh-CN" altLang="en-US" dirty="0"/>
              <a:t>是埃尔米特矩阵，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Hermitian matrix,</a:t>
            </a:r>
            <a:r>
              <a:rPr lang="en-US" altLang="zh-CN" b="0" i="0" baseline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a(</a:t>
            </a:r>
            <a:r>
              <a:rPr lang="en-US" altLang="zh-CN" b="0" i="0" baseline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zh-CN" altLang="en-US" b="0" i="0" baseline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baseline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j)= a(</a:t>
            </a:r>
            <a:r>
              <a:rPr lang="en-US" altLang="zh-CN" b="0" i="0" baseline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j,i</a:t>
            </a:r>
            <a:r>
              <a:rPr lang="en-US" altLang="zh-CN" b="0" i="0" baseline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baseline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的虚数部分取反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。结论不变。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LU</a:t>
            </a:r>
            <a:r>
              <a:rPr lang="zh-CN" altLang="en-US" dirty="0"/>
              <a:t>分解，比求逆节省时间</a:t>
            </a:r>
            <a:endParaRPr lang="en-US" altLang="zh-CN" dirty="0"/>
          </a:p>
          <a:p>
            <a:r>
              <a:rPr lang="zh-CN" altLang="en-US" dirty="0"/>
              <a:t>行倍增，一行加到另一行</a:t>
            </a:r>
            <a:endParaRPr lang="en-US" altLang="zh-CN" dirty="0"/>
          </a:p>
          <a:p>
            <a:r>
              <a:rPr lang="zh-CN" altLang="en-US" dirty="0"/>
              <a:t>不能出现行交换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LU</a:t>
            </a:r>
            <a:r>
              <a:rPr lang="zh-CN" altLang="en-US" dirty="0"/>
              <a:t>分解，比求逆节省时间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QR</a:t>
            </a:r>
            <a:r>
              <a:rPr lang="zh-CN" altLang="en-US" dirty="0"/>
              <a:t>分解和正交有关系，最小二乘法和正交也有关系。</a:t>
            </a:r>
            <a:endParaRPr lang="en-US" altLang="zh-CN" dirty="0"/>
          </a:p>
          <a:p>
            <a:r>
              <a:rPr lang="zh-CN" altLang="en-US" dirty="0"/>
              <a:t>这里讲</a:t>
            </a:r>
            <a:r>
              <a:rPr lang="en-US" altLang="zh-CN" dirty="0"/>
              <a:t>QR</a:t>
            </a:r>
            <a:r>
              <a:rPr lang="zh-CN" altLang="en-US" dirty="0"/>
              <a:t>分解和最小二乘法也有关系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314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32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858473" y="2996952"/>
            <a:ext cx="6019800" cy="1656184"/>
          </a:xfrm>
        </p:spPr>
        <p:txBody>
          <a:bodyPr/>
          <a:lstStyle>
            <a:lvl1pPr algn="ctr">
              <a:defRPr sz="3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14313" y="115888"/>
            <a:ext cx="8572500" cy="6456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12875"/>
            <a:ext cx="8229600" cy="475297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875" y="115888"/>
            <a:ext cx="7215188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431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76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284163"/>
            <a:ext cx="7215187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539875"/>
            <a:ext cx="85725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8532813" y="6546850"/>
            <a:ext cx="7620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519FEAF4-E7F3-47F3-9FA8-92F000B03308}" type="slidenum">
              <a:rPr lang="en-US" altLang="zh-CN" sz="1600" b="0" smtClean="0">
                <a:solidFill>
                  <a:schemeClr val="bg2"/>
                </a:solidFill>
                <a:latin typeface="Arial Black" panose="020B0A04020102020204" pitchFamily="34" charset="0"/>
              </a:rPr>
              <a:t>‹#›</a:t>
            </a:fld>
            <a:endParaRPr lang="en-US" altLang="zh-CN" sz="1600" b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0193" y="980728"/>
            <a:ext cx="7720279" cy="45719"/>
          </a:xfrm>
          <a:prstGeom prst="rect">
            <a:avLst/>
          </a:prstGeom>
          <a:solidFill>
            <a:srgbClr val="02367B"/>
          </a:solidFill>
          <a:ln>
            <a:solidFill>
              <a:sysClr val="windowText" lastClr="000000">
                <a:lumMod val="95000"/>
                <a:lumOff val="5000"/>
              </a:sys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036" name="Picture 12" descr="http://upload.univs.cn/2012/1012/1350027363463.jp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4" y="312900"/>
            <a:ext cx="688480" cy="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2407B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黑体" panose="0201060906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D94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黑体" panose="0201060906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黑体" panose="0201060906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黑体" panose="0201060906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黑体" panose="0201060906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032970"/>
            <a:ext cx="8424936" cy="2232248"/>
          </a:xfrm>
        </p:spPr>
        <p:txBody>
          <a:bodyPr/>
          <a:lstStyle/>
          <a:p>
            <a:br>
              <a:rPr kumimoji="1" lang="en-US" altLang="zh-CN" sz="3600" dirty="0">
                <a:latin typeface="+mj-lt"/>
              </a:rPr>
            </a:br>
            <a:r>
              <a:rPr lang="en-US" altLang="zh-CN" sz="3600" dirty="0">
                <a:sym typeface="+mn-ea"/>
              </a:rPr>
              <a:t>《</a:t>
            </a:r>
            <a:r>
              <a:rPr lang="zh-CN" altLang="en-US" sz="3600" dirty="0">
                <a:sym typeface="+mn-ea"/>
              </a:rPr>
              <a:t>人工智能的数学基础</a:t>
            </a:r>
            <a:r>
              <a:rPr lang="en-US" altLang="zh-CN" sz="3600" dirty="0">
                <a:sym typeface="+mn-ea"/>
              </a:rPr>
              <a:t>》</a:t>
            </a:r>
            <a:br>
              <a:rPr lang="en-US" altLang="zh-CN" sz="3600" dirty="0">
                <a:sym typeface="+mn-ea"/>
              </a:rPr>
            </a:br>
            <a:r>
              <a:rPr kumimoji="1" lang="zh-CN" altLang="en-US" sz="3600" dirty="0">
                <a:latin typeface="+mj-lt"/>
              </a:rPr>
              <a:t>矩阵分解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95" y="5445224"/>
            <a:ext cx="1151649" cy="1144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3"/>
    </mc:Choice>
    <mc:Fallback xmlns="">
      <p:transition advTm="30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</a:t>
            </a:r>
            <a:r>
              <a:rPr lang="zh-CN" altLang="en-US" dirty="0"/>
              <a:t>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1584"/>
                <a:ext cx="7886700" cy="4905375"/>
              </a:xfrm>
            </p:spPr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计算：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有一些共同的操作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∎</m:t>
                                    </m:r>
                                  </m:e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e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e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∎</m:t>
                                          </m:r>
                                        </m:e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=LU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  记住</a:t>
                </a:r>
                <a:r>
                  <a:rPr lang="en-US" altLang="zh-CN" dirty="0"/>
                  <a:t>LU</a:t>
                </a:r>
                <a:r>
                  <a:rPr lang="zh-CN" altLang="en-US" dirty="0"/>
                  <a:t>计算时间比求逆略快，但都很慢         </a:t>
                </a:r>
                <a:endParaRPr lang="en-US" altLang="zh-CN" dirty="0"/>
              </a:p>
              <a:p>
                <a:r>
                  <a:rPr lang="zh-CN" altLang="en-US" dirty="0"/>
                  <a:t>若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是稀疏矩阵，则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可能稀疏，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稠密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1584"/>
                <a:ext cx="7886700" cy="4905375"/>
              </a:xfrm>
              <a:blipFill>
                <a:blip r:embed="rId3"/>
                <a:stretch>
                  <a:fillRect l="-773" t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</a:t>
            </a:r>
            <a:r>
              <a:rPr lang="zh-CN" altLang="en-US" dirty="0"/>
              <a:t>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1584"/>
                <a:ext cx="7886700" cy="490537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事实上，并不是每个矩阵都有</a:t>
                </a:r>
                <a:r>
                  <a:rPr lang="en-US" altLang="zh-CN" sz="2400" dirty="0"/>
                  <a:t>LU</a:t>
                </a:r>
                <a:r>
                  <a:rPr lang="zh-CN" altLang="en-US" sz="2400" dirty="0"/>
                  <a:t>分解。</a:t>
                </a:r>
                <a:endParaRPr lang="en-US" altLang="zh-CN" sz="2400" dirty="0"/>
              </a:p>
              <a:p>
                <a:r>
                  <a:rPr lang="zh-CN" altLang="en-US" sz="2400" dirty="0"/>
                  <a:t>例如，从上式可知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sz="2400" dirty="0"/>
                  <a:t>，</a:t>
                </a:r>
                <a:endParaRPr lang="en-US" altLang="zh-CN" sz="2400" dirty="0"/>
              </a:p>
              <a:p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sz="2400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sz="2400" dirty="0"/>
                  <a:t>等于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，故</a:t>
                </a:r>
                <a:r>
                  <a:rPr lang="en-US" altLang="zh-CN" sz="2400" dirty="0"/>
                  <a:t>L</a:t>
                </a:r>
                <a:r>
                  <a:rPr lang="zh-CN" altLang="en-US" sz="2400" dirty="0"/>
                  <a:t>或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是非可逆矩阵，</a:t>
                </a:r>
                <a:endParaRPr lang="en-US" altLang="zh-CN" sz="2400" dirty="0"/>
              </a:p>
              <a:p>
                <a:r>
                  <a:rPr lang="en-US" altLang="zh-CN" sz="2400" dirty="0"/>
                  <a:t>A</a:t>
                </a:r>
                <a:r>
                  <a:rPr lang="zh-CN" altLang="en-US" sz="2400" dirty="0"/>
                  <a:t>必须也是非可逆矩阵。</a:t>
                </a:r>
                <a:endParaRPr lang="en-US" altLang="zh-CN" sz="2400" dirty="0"/>
              </a:p>
              <a:p>
                <a:r>
                  <a:rPr lang="zh-CN" altLang="en-US" sz="2400" dirty="0"/>
                  <a:t>然而，存在着可逆矩阵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，这些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就是没有</a:t>
                </a:r>
                <a:r>
                  <a:rPr lang="en-US" altLang="zh-CN" sz="2400" dirty="0"/>
                  <a:t>LU</a:t>
                </a:r>
                <a:r>
                  <a:rPr lang="zh-CN" altLang="en-US" sz="2400" dirty="0"/>
                  <a:t>分解的例子。</a:t>
                </a:r>
                <a:endParaRPr lang="en-US" altLang="zh-CN" sz="2400" dirty="0"/>
              </a:p>
              <a:p>
                <a:r>
                  <a:rPr lang="en-US" altLang="zh-CN" sz="2400" dirty="0"/>
                  <a:t>PLU</a:t>
                </a:r>
                <a:r>
                  <a:rPr lang="zh-CN" altLang="en-US" sz="2400" dirty="0"/>
                  <a:t>分解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方阵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的</a:t>
                </a:r>
                <a:r>
                  <a:rPr lang="en-US" altLang="zh-CN" sz="2400" dirty="0"/>
                  <a:t>PLU</a:t>
                </a:r>
                <a:r>
                  <a:rPr lang="zh-CN" altLang="en-US" sz="2400" dirty="0"/>
                  <a:t>分解是将它分解为一个置换矩阵</a:t>
                </a:r>
                <a:r>
                  <a:rPr lang="en-US" altLang="zh-CN" sz="2400" dirty="0"/>
                  <a:t>P</a:t>
                </a:r>
                <a:r>
                  <a:rPr lang="zh-CN" altLang="en-US" sz="2400" dirty="0"/>
                  <a:t>，一个下三角矩阵</a:t>
                </a:r>
                <a:r>
                  <a:rPr lang="en-US" altLang="zh-CN" sz="2400" dirty="0"/>
                  <a:t>L</a:t>
                </a:r>
                <a:r>
                  <a:rPr lang="zh-CN" altLang="en-US" sz="2400" dirty="0"/>
                  <a:t>与上三角矩阵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的乘积，即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𝑃𝐿𝑈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1584"/>
                <a:ext cx="7886700" cy="4905375"/>
              </a:xfrm>
              <a:blipFill>
                <a:blip r:embed="rId3"/>
                <a:stretch>
                  <a:fillRect l="-1159" t="-1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D85C4-B2B4-8FC0-4C5B-0CE613752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7.3 Cholesky</a:t>
            </a:r>
            <a:r>
              <a:rPr lang="zh-CN" altLang="en-US" dirty="0"/>
              <a:t>分解</a:t>
            </a:r>
          </a:p>
        </p:txBody>
      </p:sp>
    </p:spTree>
    <p:extLst>
      <p:ext uri="{BB962C8B-B14F-4D97-AF65-F5344CB8AC3E}">
        <p14:creationId xmlns:p14="http://schemas.microsoft.com/office/powerpoint/2010/main" val="424352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Cholesky</a:t>
            </a:r>
            <a:r>
              <a:rPr lang="zh-CN" altLang="en-US" dirty="0"/>
              <a:t>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对称正定矩阵的分解方法，类似实数中的平方根分解</a:t>
                </a:r>
                <a:r>
                  <a:rPr lang="en-US" altLang="zh-CN" dirty="0"/>
                  <a:t>9=3*3</a:t>
                </a:r>
              </a:p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(Cholesky Decomposition)</a:t>
                </a:r>
                <a:br>
                  <a:rPr lang="en-US" altLang="zh-CN" dirty="0"/>
                </a:br>
                <a:r>
                  <a:rPr lang="zh-CN" altLang="en-US" dirty="0"/>
                  <a:t>一个对称正定矩阵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被分解成乘积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是一个下三角形矩阵并且有正的对角线元素。</a:t>
                </a:r>
                <a:endParaRPr lang="en-US" altLang="zh-CN" dirty="0"/>
              </a:p>
              <a:p>
                <a:r>
                  <a:rPr lang="en-US" altLang="zh-CN" dirty="0"/>
                  <a:t>L</a:t>
                </a:r>
                <a:r>
                  <a:rPr lang="zh-CN" altLang="en-US" dirty="0"/>
                  <a:t>被称作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</a:t>
                </a:r>
                <a:r>
                  <a:rPr lang="en-US" altLang="zh-CN" sz="2800" i="1" dirty="0"/>
                  <a:t>Cholesky factor</a:t>
                </a:r>
                <a:r>
                  <a:rPr lang="zh-CN" altLang="en-US" sz="2800" i="1" dirty="0"/>
                  <a:t>，并且唯一。</a:t>
                </a:r>
                <a:endParaRPr lang="en-US" altLang="zh-CN" i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487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以三维矩阵的分解为例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sz="2400" dirty="0"/>
                  <a:t>例：考虑一个对称的正定矩阵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3×3</m:t>
                        </m:r>
                      </m:sup>
                    </m:sSup>
                  </m:oMath>
                </a14:m>
                <a:r>
                  <a:rPr lang="zh-CN" altLang="en-US" sz="2400" dirty="0"/>
                  <a:t>。找到它的</a:t>
                </a:r>
                <a:r>
                  <a:rPr lang="en-US" altLang="zh-CN" sz="2400" dirty="0"/>
                  <a:t>Cholesky</a:t>
                </a:r>
                <a:r>
                  <a:rPr lang="zh-CN" altLang="en-US" sz="2400" dirty="0"/>
                  <a:t>分解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，即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得到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86" y="2874563"/>
            <a:ext cx="6541227" cy="11088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684" y="4858182"/>
            <a:ext cx="5688632" cy="131809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91F8566-68A3-ADA0-4EAD-C5DF3777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en-US" altLang="zh-CN" dirty="0"/>
              <a:t>Cholesky</a:t>
            </a:r>
            <a:r>
              <a:rPr lang="zh-CN" altLang="en-US" dirty="0"/>
              <a:t>分解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Cholesky</a:t>
                </a:r>
                <a:r>
                  <a:rPr lang="zh-CN" altLang="en-US" dirty="0"/>
                  <a:t>分解可以方便计算行列式，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，由于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下三角形矩阵，所以其行列式的值即对角线元素乘积。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BDD1340-2D2B-D01B-598A-19ABB236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en-US" altLang="zh-CN" dirty="0"/>
              <a:t>Cholesky</a:t>
            </a:r>
            <a:r>
              <a:rPr lang="zh-CN" altLang="en-US" dirty="0"/>
              <a:t>分解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D85C4-B2B4-8FC0-4C5B-0CE613752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7.4 QR</a:t>
            </a:r>
            <a:r>
              <a:rPr lang="zh-CN" altLang="en-US" dirty="0"/>
              <a:t>分解</a:t>
            </a:r>
          </a:p>
        </p:txBody>
      </p:sp>
    </p:spTree>
    <p:extLst>
      <p:ext uri="{BB962C8B-B14F-4D97-AF65-F5344CB8AC3E}">
        <p14:creationId xmlns:p14="http://schemas.microsoft.com/office/powerpoint/2010/main" val="384676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792832"/>
          </a:xfrm>
        </p:spPr>
        <p:txBody>
          <a:bodyPr/>
          <a:lstStyle/>
          <a:p>
            <a:r>
              <a:rPr lang="en-US" altLang="zh-CN" dirty="0"/>
              <a:t>QR</a:t>
            </a:r>
            <a:r>
              <a:rPr lang="zh-CN" altLang="en-US" dirty="0"/>
              <a:t>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18356" y="1244600"/>
                <a:ext cx="8507288" cy="3912592"/>
              </a:xfrm>
            </p:spPr>
            <p:txBody>
              <a:bodyPr/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b="0" i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i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可以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被分解为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𝑄𝑅</m:t>
                    </m:r>
                  </m:oMath>
                </a14:m>
                <a:r>
                  <a:rPr lang="zh-CN" altLang="en-US" sz="2400" i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+mn-ea"/>
                      </a:rPr>
                      <m:t>Q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i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正交矩阵，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𝑄𝑅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的上三角矩阵，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)×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的零矩阵，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×(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应用：最小二乘法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56" y="1244600"/>
                <a:ext cx="8507288" cy="3912592"/>
              </a:xfrm>
              <a:blipFill>
                <a:blip r:embed="rId3"/>
                <a:stretch>
                  <a:fillRect l="-501" t="-1713" r="-1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</a:t>
            </a:r>
            <a:r>
              <a:rPr lang="zh-CN" altLang="en-US" dirty="0"/>
              <a:t>分解方法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Gram-Schmidt</a:t>
                </a:r>
                <a:r>
                  <a:rPr lang="zh-CN" altLang="en-US" sz="2400" dirty="0"/>
                  <a:t>正交化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令，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1,0,0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" t="-1259" b="-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1337270"/>
                <a:ext cx="8208912" cy="4208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−4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−6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r>
                  <a:rPr lang="zh-CN" altLang="en-US" sz="2000" b="0" dirty="0"/>
                  <a:t>那么可知，</a:t>
                </a:r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r>
                  <a:rPr lang="zh-CN" altLang="en-US" sz="2000" b="0" dirty="0"/>
                  <a:t>由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zh-CN" altLang="en-US" sz="2000" b="0" dirty="0"/>
                  <a:t>，可知，</a:t>
                </a:r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337270"/>
                <a:ext cx="8208912" cy="4208588"/>
              </a:xfrm>
              <a:prstGeom prst="rect">
                <a:avLst/>
              </a:prstGeom>
              <a:blipFill rotWithShape="1">
                <a:blip r:embed="rId2"/>
                <a:stretch>
                  <a:fillRect l="-1" t="-14" r="4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FE101918-68F1-53CD-DF48-BEE15255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en-US" altLang="zh-CN" dirty="0"/>
              <a:t>QR</a:t>
            </a:r>
            <a:r>
              <a:rPr lang="zh-CN" altLang="en-US" dirty="0"/>
              <a:t>分解方法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E8B9B-9B1E-0CE6-8D38-A3A88453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D5FB7-A2F8-258D-9805-3FA66F0A3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对称矩阵</a:t>
            </a:r>
            <a:endParaRPr lang="en-US" altLang="zh-CN" dirty="0"/>
          </a:p>
          <a:p>
            <a:r>
              <a:rPr lang="en-US" altLang="zh-CN" dirty="0"/>
              <a:t>7.2 LU</a:t>
            </a:r>
            <a:r>
              <a:rPr lang="zh-CN" altLang="en-US" dirty="0"/>
              <a:t>分解</a:t>
            </a:r>
            <a:endParaRPr lang="en-US" altLang="zh-CN" dirty="0"/>
          </a:p>
          <a:p>
            <a:r>
              <a:rPr lang="en-US" altLang="zh-CN" dirty="0"/>
              <a:t>7.3 Cholesky</a:t>
            </a:r>
            <a:r>
              <a:rPr lang="zh-CN" altLang="en-US" dirty="0"/>
              <a:t>分解</a:t>
            </a:r>
            <a:endParaRPr lang="en-US" altLang="zh-CN" dirty="0"/>
          </a:p>
          <a:p>
            <a:r>
              <a:rPr lang="en-US" altLang="zh-CN" dirty="0"/>
              <a:t>7.4 QR</a:t>
            </a:r>
            <a:r>
              <a:rPr lang="zh-CN" altLang="en-US" dirty="0"/>
              <a:t>分解</a:t>
            </a:r>
            <a:endParaRPr lang="en-US" altLang="zh-CN" dirty="0"/>
          </a:p>
          <a:p>
            <a:r>
              <a:rPr lang="en-US" altLang="zh-CN" dirty="0"/>
              <a:t>7.5 </a:t>
            </a:r>
            <a:r>
              <a:rPr lang="zh-CN" altLang="en-US" dirty="0"/>
              <a:t>奇异值分解</a:t>
            </a:r>
            <a:endParaRPr lang="en-US" altLang="zh-CN" dirty="0"/>
          </a:p>
          <a:p>
            <a:r>
              <a:rPr lang="en-US" altLang="zh-CN" dirty="0"/>
              <a:t>7.6 </a:t>
            </a:r>
            <a:r>
              <a:rPr lang="zh-CN" altLang="en-US" dirty="0"/>
              <a:t>伪逆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008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A70EF-3F12-BC79-C83F-4140F7468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</a:t>
            </a:r>
            <a:r>
              <a:rPr lang="zh-CN" altLang="en-US" dirty="0"/>
              <a:t>分解与最小二乘法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7E0A2-8A78-A10F-2856-4D5447ECE9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最小二乘法：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r>
                  <a:rPr lang="zh-CN" altLang="en-US" sz="2800" dirty="0"/>
                  <a:t>假设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altLang="zh-CN" sz="2800" b="0" dirty="0"/>
                  <a:t>.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r>
                  <a:rPr lang="en-US" altLang="zh-CN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𝑄𝑅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r>
                  <a:rPr lang="en-US" altLang="zh-CN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r>
                  <a:rPr lang="en-US" altLang="zh-CN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r>
                  <a:rPr lang="en-US" altLang="zh-CN" sz="2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,0]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7E0A2-8A78-A10F-2856-4D5447ECE9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 t="-1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58E2BA-DFE0-F54A-9450-43B9A0E40744}"/>
                  </a:ext>
                </a:extLst>
              </p:cNvPr>
              <p:cNvSpPr txBox="1"/>
              <p:nvPr/>
            </p:nvSpPr>
            <p:spPr>
              <a:xfrm>
                <a:off x="-540568" y="5972868"/>
                <a:ext cx="4646428" cy="878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sz="2800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58E2BA-DFE0-F54A-9450-43B9A0E40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0568" y="5972868"/>
                <a:ext cx="4646428" cy="878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869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1E2BC-F5AE-3CE8-D49B-904BE438C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29F0D-72DB-C99E-CA2A-271E2557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</a:t>
            </a:r>
            <a:r>
              <a:rPr lang="zh-CN" altLang="en-US" dirty="0"/>
              <a:t>分解与最小二乘法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83389-D4FD-678A-0E69-66C775BB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QR</a:t>
            </a:r>
            <a:r>
              <a:rPr lang="zh-CN" altLang="en-US" sz="2400" dirty="0"/>
              <a:t>分解是一种有效的计算特征值的方法，特别适用于大型矩阵。它的基本思想是通过反复进行</a:t>
            </a:r>
            <a:r>
              <a:rPr lang="en-US" altLang="zh-CN" sz="2400" dirty="0"/>
              <a:t>QR</a:t>
            </a:r>
            <a:r>
              <a:rPr lang="zh-CN" altLang="en-US" sz="2400" dirty="0"/>
              <a:t>分解，使得矩阵收敛到一个上三角矩阵，而上三角矩阵的对角线元素即为原矩阵的特征值。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2F27D6-A59B-8A59-C1EF-66D9DA7B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5" y="2852936"/>
            <a:ext cx="8136904" cy="37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7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D85C4-B2B4-8FC0-4C5B-0CE613752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奇异值分解</a:t>
            </a:r>
          </a:p>
        </p:txBody>
      </p:sp>
    </p:spTree>
    <p:extLst>
      <p:ext uri="{BB962C8B-B14F-4D97-AF65-F5344CB8AC3E}">
        <p14:creationId xmlns:p14="http://schemas.microsoft.com/office/powerpoint/2010/main" val="1917973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奇异值分解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0" dirty="0">
                    <a:latin typeface="Cambria Math" panose="02040503050406030204" pitchFamily="18" charset="0"/>
                  </a:rPr>
                  <a:t>对角化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b="0" dirty="0">
                    <a:latin typeface="Cambria Math" panose="02040503050406030204" pitchFamily="18" charset="0"/>
                  </a:rPr>
                  <a:t>要求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有</a:t>
                </a:r>
                <a:r>
                  <a:rPr lang="en-US" altLang="zh-CN" b="0" dirty="0">
                    <a:latin typeface="Cambria Math" panose="02040503050406030204" pitchFamily="18" charset="0"/>
                  </a:rPr>
                  <a:t>n</a:t>
                </a:r>
                <a:r>
                  <a:rPr lang="zh-CN" altLang="en-US" b="0" dirty="0">
                    <a:latin typeface="Cambria Math" panose="02040503050406030204" pitchFamily="18" charset="0"/>
                  </a:rPr>
                  <a:t>个线性无关特征向量，用来计算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，求逆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zh-CN" altLang="en-US" b="0" dirty="0">
                    <a:latin typeface="Cambria Math" panose="02040503050406030204" pitchFamily="18" charset="0"/>
                  </a:rPr>
                  <a:t>正交对角化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其中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b="0" dirty="0">
                    <a:latin typeface="Cambria Math" panose="02040503050406030204" pitchFamily="18" charset="0"/>
                  </a:rPr>
                  <a:t>要求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对称矩阵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r>
                  <a:rPr lang="zh-CN" altLang="en-US" b="0" dirty="0"/>
                  <a:t>奇异值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分解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无要求，数据降维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831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映射变换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54200"/>
                <a:ext cx="7886700" cy="4351338"/>
              </a:xfrm>
            </p:spPr>
            <p:txBody>
              <a:bodyPr/>
              <a:lstStyle/>
              <a:p>
                <a:r>
                  <a:rPr lang="zh-CN" altLang="en-US" dirty="0"/>
                  <a:t>一个矩阵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的特征值的绝对值表示映射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拉长或压缩一个向量的程度。如果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，那么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|||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扩展定义得到奇异值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54200"/>
                <a:ext cx="7886700" cy="4351338"/>
              </a:xfrm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映射变换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，线性变换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单位球</m:t>
                    </m:r>
                  </m:oMath>
                </a14:m>
                <a:r>
                  <a:rPr lang="zh-CN" altLang="en-US" dirty="0"/>
                  <a:t>映射到平面的椭圆。找出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最大的一个单位向量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 rot="19770632">
            <a:off x="5395914" y="3747300"/>
            <a:ext cx="2228850" cy="1147763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37" y="3586957"/>
            <a:ext cx="1414476" cy="146845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838575" y="4001294"/>
            <a:ext cx="881063" cy="4516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133976" y="4324361"/>
            <a:ext cx="29575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519865" y="3183137"/>
            <a:ext cx="0" cy="21413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4" idx="6"/>
            <a:endCxn id="4" idx="2"/>
          </p:cNvCxnSpPr>
          <p:nvPr/>
        </p:nvCxnSpPr>
        <p:spPr>
          <a:xfrm flipH="1">
            <a:off x="5550014" y="3755745"/>
            <a:ext cx="1920650" cy="1130874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" idx="0"/>
            <a:endCxn id="4" idx="4"/>
          </p:cNvCxnSpPr>
          <p:nvPr/>
        </p:nvCxnSpPr>
        <p:spPr>
          <a:xfrm>
            <a:off x="6219163" y="3826655"/>
            <a:ext cx="582352" cy="98905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189449" y="4136515"/>
                <a:ext cx="46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49" y="4136515"/>
                <a:ext cx="466725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05" t="-34" r="-5473" b="-44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181727" y="5292941"/>
                <a:ext cx="676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27" y="5292941"/>
                <a:ext cx="676275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58" b="-44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映射变换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485"/>
                <a:ext cx="8686800" cy="5328285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zh-CN" altLang="en-US" dirty="0"/>
                  <a:t>最大等价于让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𝐴𝑥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最大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𝐴𝑥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二次型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的最大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170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140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140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特征值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=360,90,0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90000"/>
                  </a:lnSpc>
                </a:pPr>
                <a:r>
                  <a:rPr lang="zh-CN" altLang="en-US" dirty="0"/>
                  <a:t>特征值</a:t>
                </a:r>
                <a:r>
                  <a:rPr lang="en-US" altLang="zh-CN" dirty="0"/>
                  <a:t>360</a:t>
                </a:r>
                <a:r>
                  <a:rPr lang="zh-CN" altLang="en-US" dirty="0"/>
                  <a:t>对应的单位特征向量是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485"/>
                <a:ext cx="8686800" cy="5328285"/>
              </a:xfrm>
              <a:blipFill rotWithShape="1">
                <a:blip r:embed="rId3"/>
                <a:stretch>
                  <a:fillRect t="-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奇异值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是对称矩阵且可以正交对角化</a:t>
                </a:r>
                <a:endParaRPr lang="en-US" altLang="zh-CN" sz="2800" dirty="0"/>
              </a:p>
              <a:p>
                <a:r>
                  <a:rPr lang="zh-CN" altLang="en-US" sz="2800" dirty="0"/>
                  <a:t>设</a:t>
                </a:r>
                <a:r>
                  <a:rPr lang="zh-CN" altLang="en-US" sz="2800" dirty="0">
                    <a:sym typeface="+mn-ea"/>
                  </a:rPr>
                  <a:t>特征值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/>
                  <a:t>, </a:t>
                </a:r>
                <a:r>
                  <a:rPr lang="zh-CN" altLang="en-US" sz="2800" dirty="0"/>
                  <a:t>单位正交基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8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8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800" b="0" dirty="0"/>
              </a:p>
              <a:p>
                <a:r>
                  <a:rPr lang="zh-CN" altLang="en-US" sz="2800" dirty="0"/>
                  <a:t>定义：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800" dirty="0"/>
                  <a:t>奇异值是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特征值的平方根</a:t>
                </a:r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的特征值是</a:t>
                </a:r>
                <a:r>
                  <a:rPr lang="en-US" altLang="zh-CN" sz="2400" dirty="0"/>
                  <a:t>360,90,0</a:t>
                </a:r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的奇异值是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/>
                  <a:t>0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/>
          <p:cNvSpPr/>
          <p:nvPr/>
        </p:nvSpPr>
        <p:spPr>
          <a:xfrm rot="19770632">
            <a:off x="4610094" y="4498204"/>
            <a:ext cx="2228850" cy="1147763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17" y="4337861"/>
            <a:ext cx="1414476" cy="146845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3052755" y="4752198"/>
            <a:ext cx="881063" cy="4516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4348156" y="5075265"/>
            <a:ext cx="29575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734045" y="3934041"/>
            <a:ext cx="0" cy="21413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8" idx="6"/>
            <a:endCxn id="18" idx="2"/>
          </p:cNvCxnSpPr>
          <p:nvPr/>
        </p:nvCxnSpPr>
        <p:spPr>
          <a:xfrm flipH="1">
            <a:off x="4764194" y="4506649"/>
            <a:ext cx="1920650" cy="113087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8" idx="0"/>
            <a:endCxn id="18" idx="4"/>
          </p:cNvCxnSpPr>
          <p:nvPr/>
        </p:nvCxnSpPr>
        <p:spPr>
          <a:xfrm>
            <a:off x="5433343" y="4577559"/>
            <a:ext cx="582352" cy="98905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403629" y="4887419"/>
                <a:ext cx="46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629" y="4887419"/>
                <a:ext cx="466725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5" t="-124" r="-5543" b="-44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5395907" y="6043845"/>
                <a:ext cx="676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07" y="6043845"/>
                <a:ext cx="676275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6" t="-149" r="46" b="-44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364675" y="4139652"/>
                <a:ext cx="1509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675" y="4139652"/>
                <a:ext cx="150971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" t="-24" r="26" b="-44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300663" y="5513864"/>
                <a:ext cx="1752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63" y="5513864"/>
                <a:ext cx="175260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8" t="-43" r="18" b="-4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SVD</a:t>
            </a:r>
            <a:r>
              <a:rPr lang="zh-CN" altLang="en-US" dirty="0"/>
              <a:t>的直观理解：线性变换的组合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2756"/>
                <a:ext cx="8229600" cy="4687789"/>
              </a:xfrm>
            </p:spPr>
            <p:txBody>
              <a:bodyPr/>
              <a:lstStyle/>
              <a:p>
                <a:r>
                  <a:rPr lang="zh-CN" altLang="en-US" sz="2800" dirty="0"/>
                  <a:t>例：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(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向量和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SVD)</a:t>
                </a:r>
              </a:p>
              <a:p>
                <a:r>
                  <a:rPr lang="zh-CN" altLang="en-US" sz="2800" dirty="0"/>
                  <a:t>考虑向量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/>
                  <a:t>的正方形网格的映射，使用标准基，我们使用下面矩阵映射</a:t>
                </a:r>
                <a:endParaRPr lang="en-US" altLang="zh-CN" sz="2800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altLang="zh-CN" sz="2400" b="1" i="1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𝑸𝑫</m:t>
                          </m:r>
                          <m:sSup>
                            <m:sSupPr>
                              <m:ctrlPr>
                                <a:rPr lang="zh-CN" altLang="zh-CN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altLang="zh-CN" sz="2400" b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mr>
                      <m:mr>
                        <m:e/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0.79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0.62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0.38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0.78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0.49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0.48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0.62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0.62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1.62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0.78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0.62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0.62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0.78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lang="zh-CN" altLang="zh-CN" sz="16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dirty="0"/>
                  <a:t>考虑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2756"/>
                <a:ext cx="8229600" cy="4687789"/>
              </a:xfrm>
              <a:blipFill>
                <a:blip r:embed="rId2"/>
                <a:stretch>
                  <a:fillRect l="-741" t="-1691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8100"/>
                <a:ext cx="8229600" cy="16312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：基变换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8100"/>
                <a:ext cx="8229600" cy="1631260"/>
              </a:xfrm>
              <a:blipFill rotWithShape="1">
                <a:blip r:embed="rId2"/>
                <a:stretch>
                  <a:fillRect t="-1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87127"/>
            <a:ext cx="4239217" cy="376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17" y="1287128"/>
            <a:ext cx="4017533" cy="3762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98D6A06-7902-494F-6E85-16B4E7CD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en-US" altLang="zh-CN" dirty="0"/>
              <a:t>SVD</a:t>
            </a:r>
            <a:r>
              <a:rPr lang="zh-CN" altLang="en-US" dirty="0"/>
              <a:t>的直观理解：线性变换的组合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D85C4-B2B4-8FC0-4C5B-0CE613752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对称矩阵</a:t>
            </a:r>
          </a:p>
        </p:txBody>
      </p:sp>
    </p:spTree>
    <p:extLst>
      <p:ext uri="{BB962C8B-B14F-4D97-AF65-F5344CB8AC3E}">
        <p14:creationId xmlns:p14="http://schemas.microsoft.com/office/powerpoint/2010/main" val="372431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99122"/>
                <a:ext cx="8229600" cy="157023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𝐷𝑦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dirty="0"/>
                  <a:t>：映射到三维空间，第三维总是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，所有向量在一个平面内被拉伸。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99122"/>
                <a:ext cx="8229600" cy="1570237"/>
              </a:xfrm>
              <a:blipFill rotWithShape="1">
                <a:blip r:embed="rId2"/>
                <a:stretch>
                  <a:fillRect t="-5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59" y="1336223"/>
            <a:ext cx="4278394" cy="3733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7" y="1336223"/>
            <a:ext cx="4017533" cy="3762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F4F8141-5F79-1C51-7CD9-69AC69E7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en-US" altLang="zh-CN" dirty="0"/>
              <a:t>SVD</a:t>
            </a:r>
            <a:r>
              <a:rPr lang="zh-CN" altLang="en-US" dirty="0"/>
              <a:t>的直观理解：线性变换的组合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65890"/>
                <a:ext cx="8229600" cy="16034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𝑄𝑧</m:t>
                    </m:r>
                  </m:oMath>
                </a14:m>
                <a:r>
                  <a:rPr lang="zh-CN" altLang="en-US" dirty="0"/>
                  <a:t>：在三维空间内旋转，依旧是三维空间内一个平面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65890"/>
                <a:ext cx="8229600" cy="1603470"/>
              </a:xfrm>
              <a:blipFill rotWithShape="1">
                <a:blip r:embed="rId2"/>
                <a:stretch>
                  <a:fillRect t="-31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226"/>
            <a:ext cx="4278394" cy="3733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594" y="1344450"/>
            <a:ext cx="4143953" cy="36962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BA19B9-6D2F-E15D-7751-69D995DB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en-US" altLang="zh-CN" dirty="0"/>
              <a:t>SVD</a:t>
            </a:r>
            <a:r>
              <a:rPr lang="zh-CN" altLang="en-US" dirty="0"/>
              <a:t>的直观理解：线性变换的组合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750074" cy="1128712"/>
          </a:xfrm>
        </p:spPr>
        <p:txBody>
          <a:bodyPr/>
          <a:lstStyle/>
          <a:p>
            <a:r>
              <a:rPr lang="en-US" altLang="zh-CN" dirty="0"/>
              <a:t>SVD</a:t>
            </a:r>
            <a:r>
              <a:rPr lang="zh-CN" altLang="en-US" dirty="0"/>
              <a:t>：基变换</a:t>
            </a:r>
            <a:r>
              <a:rPr lang="en-US" altLang="zh-CN" dirty="0"/>
              <a:t>-&gt;</a:t>
            </a:r>
            <a:r>
              <a:rPr lang="zh-CN" altLang="en-US" dirty="0"/>
              <a:t>拉伸、变维</a:t>
            </a:r>
            <a:r>
              <a:rPr lang="en-US" altLang="zh-CN" dirty="0"/>
              <a:t>-&gt;</a:t>
            </a:r>
            <a:r>
              <a:rPr lang="zh-CN" altLang="en-US" dirty="0"/>
              <a:t>基变换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22" y="1067067"/>
            <a:ext cx="5953956" cy="560148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奇异值分解（</a:t>
            </a:r>
            <a:r>
              <a:rPr lang="en-US" altLang="zh-CN" dirty="0"/>
              <a:t>SVD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sz="2400" dirty="0"/>
                  <a:t>定理：若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的特征向量，并且构成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上的单位正交基，且对应特征值满足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. </a:t>
                </a:r>
                <a:r>
                  <a:rPr lang="zh-CN" altLang="en-US" sz="2400" dirty="0"/>
                  <a:t>假若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/>
                  <a:t>个非零奇异值，那么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是</a:t>
                </a:r>
                <a:r>
                  <a:rPr lang="en-US" altLang="zh-CN" sz="2400" dirty="0"/>
                  <a:t>Col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的一个正交基</a:t>
                </a:r>
                <a:r>
                  <a:rPr lang="en-US" altLang="zh-CN" sz="2400" dirty="0"/>
                  <a:t>.</a:t>
                </a:r>
              </a:p>
              <a:p>
                <a:r>
                  <a:rPr lang="zh-CN" altLang="en-US" sz="2400" dirty="0"/>
                  <a:t>证明：（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）当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时，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因此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是正交基</a:t>
                </a:r>
                <a:r>
                  <a:rPr lang="en-US" altLang="zh-CN" sz="2400" dirty="0"/>
                  <a:t>. </a:t>
                </a:r>
              </a:p>
              <a:p>
                <a:pPr marL="0" indent="0">
                  <a:buNone/>
                </a:pPr>
                <a:r>
                  <a:rPr lang="zh-CN" altLang="en-US" sz="2400" dirty="0"/>
                  <a:t>（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）向量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的长度是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的奇异值，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因此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buNone/>
                </a:pPr>
                <a:r>
                  <a:rPr lang="zh-CN" altLang="en-US" sz="2400" dirty="0"/>
                  <a:t>对于任意属于</a:t>
                </a:r>
                <a:r>
                  <a:rPr lang="en-US" altLang="zh-CN" sz="2400" dirty="0"/>
                  <a:t>Col A</a:t>
                </a:r>
                <a:r>
                  <a:rPr lang="zh-CN" altLang="en-US" sz="24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400" dirty="0"/>
                  <a:t>，设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，则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400" dirty="0"/>
                  <a:t>（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）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的列空间维数是</a:t>
                </a:r>
                <a:r>
                  <a:rPr lang="en-US" altLang="zh-CN" sz="2400" i="1" dirty="0">
                    <a:latin typeface="Cambria Math" panose="02040503050406030204" pitchFamily="18" charset="0"/>
                  </a:rPr>
                  <a:t>r</a:t>
                </a:r>
              </a:p>
              <a:p>
                <a:pPr marL="0" indent="0">
                  <a:buNone/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259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奇异值分解（</a:t>
            </a:r>
            <a:r>
              <a:rPr lang="en-US" altLang="zh-CN" dirty="0"/>
              <a:t>SVD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0815" y="1184275"/>
                <a:ext cx="8869045" cy="507936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dirty="0"/>
                  <a:t>定理：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是秩为</a:t>
                </a:r>
                <a:r>
                  <a:rPr lang="en-US" altLang="zh-CN" sz="2800" dirty="0"/>
                  <a:t>r</a:t>
                </a:r>
                <a:r>
                  <a:rPr lang="zh-CN" altLang="en-US" sz="28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矩阵，那么存在一个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zh-CN" altLang="en-US" sz="2800" dirty="0"/>
                  <a:t>，其中主对角元是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的前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/>
                  <a:t>个奇异值，并且存在一个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/>
                  <a:t>正交矩阵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800" dirty="0"/>
                  <a:t>,</a:t>
                </a:r>
                <a:r>
                  <a:rPr lang="zh-CN" altLang="en-US" sz="2800" dirty="0"/>
                  <a:t>一个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正交矩阵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800" dirty="0"/>
                  <a:t>,</a:t>
                </a:r>
                <a:r>
                  <a:rPr lang="zh-CN" altLang="en-US" sz="2800" dirty="0"/>
                  <a:t>使得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800" dirty="0"/>
                  <a:t>.</a:t>
                </a:r>
                <a:r>
                  <a:rPr lang="en-US" altLang="zh-CN" sz="2800" dirty="0" err="1"/>
                  <a:t>称Q的列向量为左奇异向量，称P的列向量为右奇异向量</a:t>
                </a:r>
                <a:r>
                  <a:rPr lang="en-US" altLang="zh-CN" sz="2800" dirty="0"/>
                  <a:t>。</a:t>
                </a:r>
              </a:p>
              <a:p>
                <a:r>
                  <a:rPr lang="zh-CN" altLang="en-US" sz="2800" dirty="0"/>
                  <a:t>证明：假设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dirty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的特征值，对应单位特征向量是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dirty="0"/>
                  <a:t>，若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800" dirty="0"/>
                  <a:t>, </a:t>
                </a:r>
                <a:r>
                  <a:rPr lang="zh-CN" altLang="en-US" sz="28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800" dirty="0"/>
                  <a:t>,</a:t>
                </a:r>
                <a:r>
                  <a:rPr lang="zh-CN" altLang="en-US" sz="2800" dirty="0"/>
                  <a:t>则有</a:t>
                </a:r>
                <a:r>
                  <a:rPr lang="en-US" altLang="zh-CN" sz="2800" dirty="0"/>
                  <a:t>r</a:t>
                </a:r>
                <a:r>
                  <a:rPr lang="zh-CN" altLang="en-US" sz="2800" dirty="0"/>
                  <a:t>个非零特征值对应的特征向量，则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dirty="0"/>
                  <a:t>是</a:t>
                </a:r>
                <a:r>
                  <a:rPr lang="en-US" altLang="zh-CN" sz="2800" dirty="0"/>
                  <a:t>Col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 的正交基，单位化后，得到</a:t>
                </a: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lit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815" y="1184275"/>
                <a:ext cx="8869045" cy="5079365"/>
              </a:xfrm>
              <a:blipFill>
                <a:blip r:embed="rId3"/>
                <a:stretch>
                  <a:fillRect l="-687" t="-1439" r="-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奇异值分解（</a:t>
            </a:r>
            <a:r>
              <a:rPr lang="en-US" altLang="zh-CN" dirty="0"/>
              <a:t>SVD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1584"/>
                <a:ext cx="7886700" cy="4811345"/>
              </a:xfrm>
            </p:spPr>
            <p:txBody>
              <a:bodyPr/>
              <a:lstStyle/>
              <a:p>
                <a:r>
                  <a:rPr lang="zh-CN" altLang="en-US" sz="2800" dirty="0"/>
                  <a:t>将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dirty="0"/>
                  <a:t>扩充为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800" dirty="0"/>
                  <a:t>的单位正交基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dirty="0"/>
                  <a:t>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dirty="0"/>
                  <a:t>扩充为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dirty="0"/>
                  <a:t>的单位正交基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/>
                  <a:t>,</a:t>
                </a:r>
              </a:p>
              <a:p>
                <a:r>
                  <a:rPr lang="zh-CN" altLang="en-US" sz="2800" dirty="0"/>
                  <a:t>取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…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dirty="0"/>
                  <a:t> 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…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/>
                  <a:t>都是正交阵</a:t>
                </a:r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…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0 …0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0 …0</m:t>
                        </m:r>
                      </m:e>
                    </m:d>
                  </m:oMath>
                </a14:m>
                <a:endParaRPr lang="en-US" altLang="zh-CN" sz="28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QD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/>
                          </m:mr>
                          <m:mr>
                            <m:e/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altLang="zh-CN" sz="2800" dirty="0"/>
              </a:p>
              <a:p>
                <a:r>
                  <a:rPr lang="zh-CN" altLang="en-US" sz="28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𝐴𝑃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1584"/>
                <a:ext cx="7886700" cy="4811345"/>
              </a:xfrm>
              <a:blipFill rotWithShape="1">
                <a:blip r:embed="rId3"/>
                <a:stretch>
                  <a:fillRect t="-1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简化的奇异值分解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/>
                  <a:t>包含零元素的行或列时，取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[m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n]=[m*r]*[r*r]*[r*n]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奇异值分解（</a:t>
            </a:r>
            <a:r>
              <a:rPr lang="en-US" altLang="zh-CN" dirty="0"/>
              <a:t>SVD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定理：如果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有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个非零奇异值，那么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计算秩的方法：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行化简误差大（舍入误差会导致满秩）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计算非零奇异值个数（特别小的奇异值默认为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83568" y="1268760"/>
                <a:ext cx="8064896" cy="519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dirty="0"/>
                  <a:t>例：奇异值分解</a:t>
                </a:r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r>
                  <a:rPr lang="zh-CN" altLang="en-US" sz="2400" b="0" dirty="0"/>
                  <a:t>计算右奇异向量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、奇异值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和左奇异向量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。</a:t>
                </a:r>
                <a:endParaRPr lang="en-US" altLang="zh-CN" sz="2400" b="0" dirty="0"/>
              </a:p>
              <a:p>
                <a:r>
                  <a:rPr lang="zh-CN" altLang="en-US" sz="2400" b="0" dirty="0"/>
                  <a:t>步骤</a:t>
                </a:r>
                <a:r>
                  <a:rPr lang="en-US" altLang="zh-CN" sz="2400" b="0" dirty="0"/>
                  <a:t>1</a:t>
                </a:r>
                <a:r>
                  <a:rPr lang="zh-CN" altLang="en-US" sz="2400" b="0" dirty="0"/>
                  <a:t>：将右奇异向量作为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的特征基。</a:t>
                </a:r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r>
                  <a:rPr lang="zh-CN" altLang="en-US" sz="2400" b="0" dirty="0"/>
                  <a:t>我们通过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的特征值分解来计算奇异值和右奇异向量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，</a:t>
                </a:r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𝑷𝑫</m:t>
                      </m:r>
                      <m:sSup>
                        <m:s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sz="2400" b="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8064896" cy="5195974"/>
              </a:xfrm>
              <a:prstGeom prst="rect">
                <a:avLst/>
              </a:prstGeom>
              <a:blipFill rotWithShape="1">
                <a:blip r:embed="rId2"/>
                <a:stretch>
                  <a:fillRect l="-4" t="-1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62952B2A-0CBA-B3D4-395A-4B44064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例题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1340768"/>
                <a:ext cx="8064896" cy="3240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dirty="0"/>
                  <a:t>令右奇异向量作为</a:t>
                </a:r>
                <a:r>
                  <a:rPr lang="en-US" altLang="zh-CN" sz="2400" b="0" dirty="0"/>
                  <a:t>P</a:t>
                </a:r>
                <a:r>
                  <a:rPr lang="zh-CN" altLang="en-US" sz="2400" b="0" dirty="0"/>
                  <a:t>的列，使得</a:t>
                </a:r>
                <a:endParaRPr lang="en-US" altLang="zh-CN" sz="2400" b="0" dirty="0"/>
              </a:p>
              <a:p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b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400" b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400" b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400" b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340768"/>
                <a:ext cx="8064896" cy="3240952"/>
              </a:xfrm>
              <a:prstGeom prst="rect">
                <a:avLst/>
              </a:prstGeom>
              <a:blipFill rotWithShape="1">
                <a:blip r:embed="rId2"/>
                <a:stretch>
                  <a:fillRect l="-1" t="-9" r="6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AB574A22-D3FE-902B-D0D6-13EEE7DA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例题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对称矩阵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46505"/>
                <a:ext cx="8285480" cy="602043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称为对称矩阵</a:t>
                </a:r>
                <a:endParaRPr lang="en-US" altLang="zh-CN" sz="2800" dirty="0"/>
              </a:p>
              <a:p>
                <a:r>
                  <a:rPr lang="zh-CN" altLang="en-US" sz="2800" dirty="0"/>
                  <a:t>对角化过程：求出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的特征值，组成矩阵</a:t>
                </a:r>
                <a:r>
                  <a:rPr lang="en-US" altLang="zh-CN" sz="2800" dirty="0"/>
                  <a:t>D</a:t>
                </a:r>
                <a:r>
                  <a:rPr lang="zh-CN" altLang="en-US" sz="2800" dirty="0"/>
                  <a:t>，求出线性无关特征向量，组成矩阵</a:t>
                </a:r>
                <a:r>
                  <a:rPr lang="en-US" altLang="zh-CN" sz="2800" dirty="0"/>
                  <a:t>P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r>
                  <a:rPr lang="zh-CN" altLang="en-US" sz="2400" dirty="0"/>
                  <a:t>例：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=8: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=6: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=3: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46505"/>
                <a:ext cx="8285480" cy="602043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 flipH="1">
                <a:off x="503548" y="1412776"/>
                <a:ext cx="8136904" cy="5119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zh-CN" alt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b>
                              <m:sSubPr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en-US" sz="20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rad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zh-CN" alt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b>
                              <m:sSubPr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b="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en-US" sz="20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zh-CN" altLang="en-US" sz="20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3548" y="1412776"/>
                <a:ext cx="8136904" cy="5119863"/>
              </a:xfrm>
              <a:prstGeom prst="rect">
                <a:avLst/>
              </a:prstGeom>
              <a:blipFill rotWithShape="1">
                <a:blip r:embed="rId2"/>
                <a:stretch>
                  <a:fillRect l="-8" t="-10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532BB1F7-5F1C-FBED-8401-4BAE6C2B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例题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D85C4-B2B4-8FC0-4C5B-0CE613752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伪逆</a:t>
            </a:r>
          </a:p>
        </p:txBody>
      </p:sp>
    </p:spTree>
    <p:extLst>
      <p:ext uri="{BB962C8B-B14F-4D97-AF65-F5344CB8AC3E}">
        <p14:creationId xmlns:p14="http://schemas.microsoft.com/office/powerpoint/2010/main" val="1043252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最小二乘问题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找到</a:t>
                </a:r>
                <a:r>
                  <a:rPr lang="en-US" altLang="zh-CN" sz="2800" dirty="0"/>
                  <a:t>b</a:t>
                </a:r>
                <a:r>
                  <a:rPr lang="zh-CN" altLang="en-US" sz="2800" dirty="0"/>
                  <a:t>在子空间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𝐶𝑜𝑙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的投影</a:t>
                </a:r>
                <a:r>
                  <a:rPr lang="en-US" altLang="zh-CN" sz="28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𝑝𝑟𝑜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𝐶𝑜𝑙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800" b="0" dirty="0"/>
              </a:p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en-US" sz="2800" dirty="0"/>
                  <a:t>有解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sz="2800" dirty="0"/>
              </a:p>
              <a:p>
                <a:r>
                  <a:rPr lang="zh-CN" altLang="en-US" sz="2800" dirty="0"/>
                  <a:t>投影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en-US" sz="2800" dirty="0"/>
                  <a:t>具有性质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𝐶𝑜𝑙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正交，则</a:t>
                </a: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800" dirty="0"/>
              </a:p>
              <a:p>
                <a:pPr algn="just"/>
                <a:r>
                  <a:rPr lang="zh-CN" altLang="en-US" sz="2800" dirty="0"/>
                  <a:t>定理</a:t>
                </a:r>
                <a:r>
                  <a:rPr lang="en-US" altLang="zh-CN" sz="2800" dirty="0"/>
                  <a:t>.</a:t>
                </a:r>
                <a:r>
                  <a:rPr lang="zh-CN" altLang="en-US" sz="2800" dirty="0"/>
                  <a:t> 设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为具有线性无关的列的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矩阵，则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可逆，我们有</a:t>
                </a:r>
                <a:endParaRPr lang="en-US" altLang="zh-CN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sSup>
                      <m:sSupPr>
                        <m:ctrlPr>
                          <a:rPr lang="zh-CN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¯</m:t>
                        </m:r>
                      </m:e>
                      <m: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800" dirty="0"/>
                  <a:t>.</a:t>
                </a:r>
                <a:endParaRPr lang="zh-CN" altLang="en-US" sz="2800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 t="-1602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伪逆（</a:t>
            </a:r>
            <a:r>
              <a:rPr lang="en-US" altLang="zh-CN" dirty="0"/>
              <a:t>Moore-Penrose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b="0" dirty="0"/>
                  <a:t>伪逆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/>
                  <a:t>,</a:t>
                </a:r>
                <a:r>
                  <a:rPr lang="zh-CN" altLang="en-US" sz="2800" dirty="0"/>
                  <a:t>存在唯一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800" dirty="0"/>
                  <a:t>满足：</a:t>
                </a: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r>
                  <a:rPr lang="zh-CN" altLang="en-US" sz="2800" dirty="0"/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可逆，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sSup>
                      <m:sSupPr>
                        <m:ctrlPr>
                          <a:rPr lang="zh-CN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¯</m:t>
                        </m:r>
                      </m:e>
                      <m: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r>
                  <a:rPr lang="zh-CN" altLang="en-US" sz="28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800" dirty="0"/>
                  <a:t>，伪逆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altLang="zh-CN" sz="2800" dirty="0"/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 t="-1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50" y="3823874"/>
            <a:ext cx="6002300" cy="255745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伪逆（</a:t>
            </a:r>
            <a:r>
              <a:rPr lang="en-US" altLang="zh-CN" dirty="0"/>
              <a:t>Moore-Penrose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定理：给定方程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是最小二乘解</a:t>
                </a:r>
                <a:endParaRPr lang="en-US" altLang="zh-CN" dirty="0"/>
              </a:p>
              <a:p>
                <a:r>
                  <a:rPr lang="zh-CN" altLang="en-US" dirty="0"/>
                  <a:t>证明：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𝐶𝑜𝑙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上的正交投影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定理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dirty="0"/>
                  <a:t>所有解中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最小。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"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条件数（</a:t>
            </a:r>
            <a:r>
              <a:rPr lang="en-US" altLang="zh-CN" dirty="0"/>
              <a:t>condition number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映射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输出对于输入的敏感度：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映射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b="0" dirty="0"/>
                  <a:t>中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b="0" dirty="0"/>
                  <a:t>的条件数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条件数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求解方程：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" b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向量空间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上的基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：</a:t>
                </a:r>
                <a:endParaRPr lang="en-US" altLang="zh-CN" sz="2800" dirty="0"/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en-US" sz="2400" dirty="0"/>
                  <a:t>称作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/>
                  <a:t>的伪逆</a:t>
                </a:r>
                <a:r>
                  <a:rPr lang="en-US" altLang="zh-CN" sz="2400" dirty="0"/>
                  <a:t>(pseudo-inverse)</a:t>
                </a:r>
                <a:r>
                  <a:rPr lang="zh-CN" altLang="en-US" sz="2400" dirty="0"/>
                  <a:t>，可以对非方阵计算，只需要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400" dirty="0"/>
                  <a:t>是可逆的。如果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/>
                  <a:t>列满秩，那它就是可逆的。</a:t>
                </a:r>
                <a:endParaRPr lang="en-US" altLang="zh-CN" sz="2400" dirty="0"/>
              </a:p>
              <a:p>
                <a:pPr lvl="1">
                  <a:lnSpc>
                    <a:spcPct val="110000"/>
                  </a:lnSpc>
                  <a:spcBef>
                    <a:spcPts val="1270"/>
                  </a:spcBef>
                </a:pPr>
                <a:r>
                  <a:rPr lang="zh-CN" altLang="en-US" sz="2400" dirty="0"/>
                  <a:t>实际应用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如线性回归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中，经常在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400" dirty="0"/>
                  <a:t>上加一个抖动项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400" dirty="0"/>
                  <a:t>来保证数值稳定性。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一般子空间上的投影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对称矩阵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08075"/>
                <a:ext cx="8165154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定理：不同特征空间的任意两个特征向量是正交的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？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=8: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=6: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=3: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08075"/>
                <a:ext cx="8165154" cy="4351338"/>
              </a:xfrm>
              <a:blipFill rotWithShape="1">
                <a:blip r:embed="rId2"/>
                <a:stretch>
                  <a:fillRect r="4" b="-20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正交对角化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23340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一个矩阵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称为可正交对角化，如果存在一个正交矩阵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（满足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）和一个对角矩阵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，满足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𝑃𝐷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定理：一个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矩阵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可正交对角化的充分必要条件是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是对称矩阵。</a:t>
                </a:r>
                <a:endParaRPr lang="en-US" altLang="zh-CN" dirty="0"/>
              </a:p>
              <a:p>
                <a:r>
                  <a:rPr lang="zh-CN" altLang="en-US" dirty="0"/>
                  <a:t>证明：可正交对角化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dirty="0"/>
                  <a:t>对称矩阵（易）</a:t>
                </a:r>
              </a:p>
              <a:p>
                <a:r>
                  <a:rPr lang="zh-CN" altLang="en-US" dirty="0"/>
                  <a:t>对称矩阵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dirty="0"/>
                  <a:t>可正交对角化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23340"/>
                <a:ext cx="7886700" cy="4351338"/>
              </a:xfrm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正交对角化</a:t>
            </a:r>
            <a:r>
              <a:rPr lang="en-US" altLang="zh-CN" dirty="0"/>
              <a:t>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特征方程为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0=−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特征空间：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再对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规范化</m:t>
                    </m:r>
                  </m:oMath>
                </a14:m>
                <a:r>
                  <a:rPr lang="zh-CN" altLang="en-US" dirty="0"/>
                  <a:t>，得到矩阵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的特征值的集合称为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的谱</a:t>
                </a:r>
                <a:endParaRPr lang="en-US" altLang="zh-CN" dirty="0"/>
              </a:p>
              <a:p>
                <a:r>
                  <a:rPr lang="zh-CN" altLang="en-US" dirty="0"/>
                  <a:t>定理（对称矩阵的谱定理）一个对称的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具有下述性质：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有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个实特征值，包含重复的特征值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特征空间（对应于不同特征值）相互正交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可正交对角化</a:t>
                </a:r>
              </a:p>
              <a:p>
                <a:pPr lvl="0"/>
                <a:r>
                  <a:rPr lang="zh-CN" altLang="en-US" dirty="0">
                    <a:sym typeface="+mn-ea"/>
                  </a:rPr>
                  <a:t>定理</a:t>
                </a:r>
                <a:br>
                  <a:rPr lang="en-US" altLang="zh-CN" dirty="0">
                    <a:sym typeface="+mn-ea"/>
                  </a:rPr>
                </a:br>
                <a:r>
                  <a:rPr lang="zh-CN" altLang="en-US" dirty="0">
                    <a:sym typeface="+mn-ea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>
                    <a:sym typeface="+mn-ea"/>
                  </a:rPr>
                  <a:t>对称半正定矩阵</a:t>
                </a:r>
                <a:r>
                  <a:rPr lang="en-US" altLang="zh-CN" dirty="0">
                    <a:sym typeface="+mn-ea"/>
                  </a:rPr>
                  <a:t>(</a:t>
                </a:r>
                <a:r>
                  <a:rPr lang="zh-CN" altLang="en-US" dirty="0">
                    <a:sym typeface="+mn-ea"/>
                  </a:rPr>
                  <a:t>先得到对称，对称则半正定</a:t>
                </a:r>
                <a:r>
                  <a:rPr lang="en-US" altLang="zh-CN" dirty="0">
                    <a:sym typeface="+mn-ea"/>
                  </a:rPr>
                  <a:t>)</a:t>
                </a:r>
                <a:r>
                  <a:rPr lang="zh-CN" altLang="en-US" dirty="0">
                    <a:sym typeface="+mn-ea"/>
                  </a:rPr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831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D85C4-B2B4-8FC0-4C5B-0CE613752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0" y="2600908"/>
            <a:ext cx="6019800" cy="1656184"/>
          </a:xfrm>
        </p:spPr>
        <p:txBody>
          <a:bodyPr/>
          <a:lstStyle/>
          <a:p>
            <a:r>
              <a:rPr lang="en-US" altLang="zh-CN" dirty="0"/>
              <a:t>7.2 LU</a:t>
            </a:r>
            <a:r>
              <a:rPr lang="zh-CN" altLang="en-US" dirty="0"/>
              <a:t>分解</a:t>
            </a:r>
          </a:p>
        </p:txBody>
      </p:sp>
    </p:spTree>
    <p:extLst>
      <p:ext uri="{BB962C8B-B14F-4D97-AF65-F5344CB8AC3E}">
        <p14:creationId xmlns:p14="http://schemas.microsoft.com/office/powerpoint/2010/main" val="38440300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3MjAzOGI1ZWM1NjI3YTE0MjIzZDIwNTMwM2NhZjEifQ=="/>
</p:tagLst>
</file>

<file path=ppt/theme/theme1.xml><?xml version="1.0" encoding="utf-8"?>
<a:theme xmlns:a="http://schemas.openxmlformats.org/drawingml/2006/main" name="CAS">
  <a:themeElements>
    <a:clrScheme name="CAS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CA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3001</Words>
  <Application>Microsoft Office PowerPoint</Application>
  <PresentationFormat>全屏显示(4:3)</PresentationFormat>
  <Paragraphs>298</Paragraphs>
  <Slides>46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</vt:lpstr>
      <vt:lpstr>Arial Black</vt:lpstr>
      <vt:lpstr>Calibri</vt:lpstr>
      <vt:lpstr>Cambria Math</vt:lpstr>
      <vt:lpstr>Georgia</vt:lpstr>
      <vt:lpstr>Times New Roman</vt:lpstr>
      <vt:lpstr>Wingdings</vt:lpstr>
      <vt:lpstr>CAS</vt:lpstr>
      <vt:lpstr> 《人工智能的数学基础》 矩阵分解</vt:lpstr>
      <vt:lpstr>矩阵分解</vt:lpstr>
      <vt:lpstr>7.1 对称矩阵</vt:lpstr>
      <vt:lpstr>对称矩阵</vt:lpstr>
      <vt:lpstr>对称矩阵</vt:lpstr>
      <vt:lpstr>正交对角化</vt:lpstr>
      <vt:lpstr>正交对角化 </vt:lpstr>
      <vt:lpstr>谱定理</vt:lpstr>
      <vt:lpstr>7.2 LU分解</vt:lpstr>
      <vt:lpstr>LU分解</vt:lpstr>
      <vt:lpstr>LU分解</vt:lpstr>
      <vt:lpstr>7.3 Cholesky分解</vt:lpstr>
      <vt:lpstr>Cholesky分解</vt:lpstr>
      <vt:lpstr>Cholesky分解</vt:lpstr>
      <vt:lpstr>Cholesky分解</vt:lpstr>
      <vt:lpstr>7.4 QR分解</vt:lpstr>
      <vt:lpstr>QR分解</vt:lpstr>
      <vt:lpstr>QR分解方法</vt:lpstr>
      <vt:lpstr>QR分解方法</vt:lpstr>
      <vt:lpstr>QR分解与最小二乘法</vt:lpstr>
      <vt:lpstr>QR分解与最小二乘法</vt:lpstr>
      <vt:lpstr>7.5 奇异值分解</vt:lpstr>
      <vt:lpstr>奇异值分解</vt:lpstr>
      <vt:lpstr>映射变换</vt:lpstr>
      <vt:lpstr>映射变换</vt:lpstr>
      <vt:lpstr>映射变换</vt:lpstr>
      <vt:lpstr>奇异值</vt:lpstr>
      <vt:lpstr>SVD的直观理解：线性变换的组合</vt:lpstr>
      <vt:lpstr>SVD的直观理解：线性变换的组合</vt:lpstr>
      <vt:lpstr>SVD的直观理解：线性变换的组合</vt:lpstr>
      <vt:lpstr>SVD的直观理解：线性变换的组合</vt:lpstr>
      <vt:lpstr>SVD：基变换-&gt;拉伸、变维-&gt;基变换</vt:lpstr>
      <vt:lpstr>奇异值分解（SVD）</vt:lpstr>
      <vt:lpstr>奇异值分解（SVD）</vt:lpstr>
      <vt:lpstr>奇异值分解（SVD）</vt:lpstr>
      <vt:lpstr>简化的奇异值分解</vt:lpstr>
      <vt:lpstr>奇异值分解（SVD）</vt:lpstr>
      <vt:lpstr>例题</vt:lpstr>
      <vt:lpstr>例题</vt:lpstr>
      <vt:lpstr>例题</vt:lpstr>
      <vt:lpstr>7.6 伪逆</vt:lpstr>
      <vt:lpstr>最小二乘问题</vt:lpstr>
      <vt:lpstr>伪逆（Moore-Penrose）</vt:lpstr>
      <vt:lpstr>伪逆（Moore-Penrose）</vt:lpstr>
      <vt:lpstr>条件数（condition number）</vt:lpstr>
      <vt:lpstr>一般子空间上的投影</vt:lpstr>
    </vt:vector>
  </TitlesOfParts>
  <Company>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L.Su</dc:creator>
  <cp:lastModifiedBy>zihe wang</cp:lastModifiedBy>
  <cp:revision>6445</cp:revision>
  <cp:lastPrinted>2020-07-30T01:34:00Z</cp:lastPrinted>
  <dcterms:created xsi:type="dcterms:W3CDTF">2009-06-29T05:49:00Z</dcterms:created>
  <dcterms:modified xsi:type="dcterms:W3CDTF">2024-11-08T05:14:37Z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21D09D783B014688A80CF73F16CDE10E_12</vt:lpwstr>
  </property>
  <property fmtid="{D5CDD505-2E9C-101B-9397-08002B2CF9AE}" pid="4" name="KSOProductBuildVer">
    <vt:lpwstr>2052-12.1.0.18276</vt:lpwstr>
  </property>
</Properties>
</file>